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285" r:id="rId2"/>
    <p:sldId id="287" r:id="rId3"/>
    <p:sldId id="299" r:id="rId4"/>
    <p:sldId id="286" r:id="rId5"/>
    <p:sldId id="294" r:id="rId6"/>
    <p:sldId id="300" r:id="rId7"/>
    <p:sldId id="292" r:id="rId8"/>
    <p:sldId id="259" r:id="rId9"/>
    <p:sldId id="295" r:id="rId10"/>
    <p:sldId id="297" r:id="rId11"/>
    <p:sldId id="288" r:id="rId12"/>
    <p:sldId id="298" r:id="rId13"/>
    <p:sldId id="296" r:id="rId14"/>
    <p:sldId id="293" r:id="rId15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Franklin Gothic Medium" panose="020B0603020102020204" pitchFamily="34" charset="0"/>
      <p:regular r:id="rId22"/>
      <p:italic r:id="rId23"/>
    </p:embeddedFont>
    <p:embeddedFont>
      <p:font typeface="Lato Light" panose="020F0502020204030203" pitchFamily="34" charset="0"/>
      <p:regular r:id="rId24"/>
      <p:bold r:id="rId25"/>
      <p:italic r:id="rId26"/>
      <p:boldItalic r:id="rId25"/>
    </p:embeddedFont>
    <p:embeddedFont>
      <p:font typeface="Roboto Slab Regular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1E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313751-3878-4241-8E13-E6892900CA68}">
  <a:tblStyle styleId="{9C313751-3878-4241-8E13-E6892900CA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599"/>
  </p:normalViewPr>
  <p:slideViewPr>
    <p:cSldViewPr snapToGrid="0" snapToObjects="1">
      <p:cViewPr varScale="1">
        <p:scale>
          <a:sx n="123" d="100"/>
          <a:sy n="123" d="100"/>
        </p:scale>
        <p:origin x="1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NUL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6125ED-570C-FA48-8CF0-93F6F0550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A850E-0C6F-B34B-B4F3-39758C7099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510C1-2C08-3D4B-A66B-922D50F5DB1A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01639-75C6-E442-89E7-AEC446FCC8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DC5A3-6FB1-9442-9E57-6314D00B3B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3BE6-A3C7-8141-AA92-AB405B669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87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42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youtu.be</a:t>
            </a:r>
            <a:r>
              <a:rPr lang="en-US" dirty="0"/>
              <a:t>/ze4om166ru8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preserve="1" userDrawn="1">
  <p:cSld name="1_Sub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3" name="Google Shape;53;p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54" name="Google Shape;54;p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BFDC58F-F69E-C74D-BDAA-1B6B2CC4AD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330"/>
          <a:stretch/>
        </p:blipFill>
        <p:spPr>
          <a:xfrm>
            <a:off x="0" y="0"/>
            <a:ext cx="9144000" cy="1733332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F0348DB-CD3F-AB43-9762-1C36A9CEEF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48349"/>
            <a:ext cx="7500730" cy="8822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D7FA2E5-3FE3-3248-B527-FCD0AA1B65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825" y="83600"/>
            <a:ext cx="1894349" cy="83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952318-B1F8-424F-BB5E-62F7FDA83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16" t="-995" r="-5915" b="995"/>
          <a:stretch/>
        </p:blipFill>
        <p:spPr>
          <a:xfrm>
            <a:off x="-51916" y="-1215257"/>
            <a:ext cx="2571750" cy="319554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45EF03-5AC3-FE4B-AA36-CC7FF04F10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4439" y="-762281"/>
            <a:ext cx="2088687" cy="25308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61E80-E988-554D-A5F1-74CACCE41F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6679" y="13645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Lesson 1: Virtual Mushroom Tour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594F6-D549-2748-9FED-7F876E3D6053}"/>
              </a:ext>
            </a:extLst>
          </p:cNvPr>
          <p:cNvSpPr txBox="1"/>
          <p:nvPr userDrawn="1"/>
        </p:nvSpPr>
        <p:spPr>
          <a:xfrm>
            <a:off x="629477" y="2134882"/>
            <a:ext cx="7885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b="1" i="0" u="none" strike="noStrike" cap="none" dirty="0">
                <a:solidFill>
                  <a:srgbClr val="000000"/>
                </a:solidFill>
                <a:effectLst/>
                <a:latin typeface="Franklin Gothic Medium" panose="020B0603020102020204" pitchFamily="34" charset="0"/>
                <a:ea typeface="Arial"/>
                <a:cs typeface="Arial"/>
                <a:sym typeface="Arial"/>
              </a:rPr>
              <a:t>What We’ll Learn:</a:t>
            </a:r>
          </a:p>
          <a:p>
            <a:pPr marL="0" indent="0" rtl="0" fontAlgn="base">
              <a:buFont typeface="Arial" panose="020B0604020202020204" pitchFamily="34" charset="0"/>
              <a:buNone/>
            </a:pPr>
            <a:endParaRPr lang="en-US" sz="1800" b="0" i="0" u="none" strike="noStrike" cap="none" dirty="0">
              <a:solidFill>
                <a:srgbClr val="000000"/>
              </a:solidFill>
              <a:effectLst/>
              <a:latin typeface="Franklin Gothic Medium" panose="020B0603020102020204" pitchFamily="34" charset="0"/>
              <a:ea typeface="Arial"/>
              <a:cs typeface="Arial"/>
              <a:sym typeface="Arial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606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userDrawn="1">
  <p:cSld name="TITLE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ctrTitle"/>
          </p:nvPr>
        </p:nvSpPr>
        <p:spPr>
          <a:xfrm>
            <a:off x="583354" y="725127"/>
            <a:ext cx="3371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 userDrawn="1">
  <p:cSld name="TITLE_AND_TWO_COLUMNS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>
            <a:off x="407100" y="46013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5" name="Google Shape;165;p7"/>
          <p:cNvSpPr/>
          <p:nvPr/>
        </p:nvSpPr>
        <p:spPr>
          <a:xfrm>
            <a:off x="8044639" y="394721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7"/>
          <p:cNvSpPr txBox="1">
            <a:spLocks noGrp="1"/>
          </p:cNvSpPr>
          <p:nvPr>
            <p:ph type="body" idx="1"/>
          </p:nvPr>
        </p:nvSpPr>
        <p:spPr>
          <a:xfrm>
            <a:off x="1025382" y="1526920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2"/>
          </p:nvPr>
        </p:nvSpPr>
        <p:spPr>
          <a:xfrm>
            <a:off x="3642600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3"/>
          </p:nvPr>
        </p:nvSpPr>
        <p:spPr>
          <a:xfrm>
            <a:off x="6259818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B347CA9-CC01-EC4F-AF8C-0F8E40A261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3156" y="4057634"/>
            <a:ext cx="876869" cy="8768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82722FD-1422-7E45-9483-4F855E5139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255240"/>
            <a:ext cx="7500730" cy="882247"/>
          </a:xfrm>
          <a:prstGeom prst="rect">
            <a:avLst/>
          </a:prstGeom>
        </p:spPr>
      </p:pic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9B131DD-829D-7B43-8997-FB8710702C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8738" y="4384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KNOW…WANT TO KNOW…LEARNED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1_Title"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A31E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pc="50" baseline="0" dirty="0"/>
          </a:p>
        </p:txBody>
      </p:sp>
      <p:sp>
        <p:nvSpPr>
          <p:cNvPr id="11" name="Google Shape;11;p2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2"/>
          <p:cNvSpPr txBox="1">
            <a:spLocks noGrp="1"/>
          </p:cNvSpPr>
          <p:nvPr>
            <p:ph type="ctrTitle" hasCustomPrompt="1"/>
          </p:nvPr>
        </p:nvSpPr>
        <p:spPr>
          <a:xfrm>
            <a:off x="2757250" y="961350"/>
            <a:ext cx="3629400" cy="32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Franklin Gothic Medium" panose="020B0603020102020204" pitchFamily="34" charset="0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 dirty="0"/>
              <a:t>WHAT DO WE KNOW ABOUT MUSHROOMS?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77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D265FF-4F52-0049-B981-C0BA7E60E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D090-15B3-E748-98FE-9C9C87BEC5F7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FB8E4-7296-4740-909E-840140C21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935FF7-C47B-1E44-AAEE-C957DAF95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FFB68-7895-C344-841C-2DEB40665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2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48" r:id="rId2"/>
    <p:sldLayoutId id="2147483649" r:id="rId3"/>
    <p:sldLayoutId id="2147483653" r:id="rId4"/>
    <p:sldLayoutId id="2147483663" r:id="rId5"/>
    <p:sldLayoutId id="2147483664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ze4om166ru8?feature=oembed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DF80ED-5E49-D04E-99F6-E1BAEC5EE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 2: Name That Mushroom!</a:t>
            </a:r>
          </a:p>
        </p:txBody>
      </p:sp>
      <p:pic>
        <p:nvPicPr>
          <p:cNvPr id="3" name="Picture 2" descr="A picture containing hydrant, food&#10;&#10;Description automatically generated">
            <a:extLst>
              <a:ext uri="{FF2B5EF4-FFF2-40B4-BE49-F238E27FC236}">
                <a16:creationId xmlns:a16="http://schemas.microsoft.com/office/drawing/2014/main" id="{08EC16E1-EC92-3D49-869F-08E658017B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481" y="2824223"/>
            <a:ext cx="2341614" cy="2171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3CE3D4-5F4B-2742-9E35-BDBD6FE92398}"/>
              </a:ext>
            </a:extLst>
          </p:cNvPr>
          <p:cNvSpPr txBox="1"/>
          <p:nvPr/>
        </p:nvSpPr>
        <p:spPr>
          <a:xfrm>
            <a:off x="640235" y="2467762"/>
            <a:ext cx="60300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summarize the key supporting details and ideas of a passage.</a:t>
            </a:r>
          </a:p>
          <a:p>
            <a:pPr fontAlgn="base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use the five senses to describe the characteristics and attributes of different mushrooms.</a:t>
            </a:r>
          </a:p>
          <a:p>
            <a:pPr fontAlgn="base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classify four different kinds of mushrooms.</a:t>
            </a:r>
          </a:p>
          <a:p>
            <a:pPr fontAlgn="base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build a model of a mushroom out of clay.</a:t>
            </a:r>
          </a:p>
        </p:txBody>
      </p:sp>
    </p:spTree>
    <p:extLst>
      <p:ext uri="{BB962C8B-B14F-4D97-AF65-F5344CB8AC3E}">
        <p14:creationId xmlns:p14="http://schemas.microsoft.com/office/powerpoint/2010/main" val="2511719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FEFFBED-5EC8-9D45-BD6E-8C54DA2866C2}"/>
              </a:ext>
            </a:extLst>
          </p:cNvPr>
          <p:cNvSpPr/>
          <p:nvPr/>
        </p:nvSpPr>
        <p:spPr>
          <a:xfrm>
            <a:off x="347241" y="389921"/>
            <a:ext cx="8449518" cy="4363655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E7C435-1098-DC40-A330-892A130E24CF}"/>
              </a:ext>
            </a:extLst>
          </p:cNvPr>
          <p:cNvSpPr/>
          <p:nvPr/>
        </p:nvSpPr>
        <p:spPr>
          <a:xfrm>
            <a:off x="1675245" y="1278750"/>
            <a:ext cx="5793510" cy="90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B169E1-BCBB-0943-9353-D2CD6C5C683F}"/>
              </a:ext>
            </a:extLst>
          </p:cNvPr>
          <p:cNvSpPr/>
          <p:nvPr/>
        </p:nvSpPr>
        <p:spPr>
          <a:xfrm rot="5400000" flipV="1">
            <a:off x="2763489" y="2519629"/>
            <a:ext cx="3629826" cy="104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F3ABC-BD67-174E-935B-EC3FEA427FE2}"/>
              </a:ext>
            </a:extLst>
          </p:cNvPr>
          <p:cNvSpPr txBox="1"/>
          <p:nvPr/>
        </p:nvSpPr>
        <p:spPr>
          <a:xfrm>
            <a:off x="2077622" y="870419"/>
            <a:ext cx="2303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na" pitchFamily="2" charset="0"/>
              </a:rPr>
              <a:t>All Mushrooms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AD1FD-3162-8C42-ADCA-E262EDBABB1B}"/>
              </a:ext>
            </a:extLst>
          </p:cNvPr>
          <p:cNvSpPr txBox="1"/>
          <p:nvPr/>
        </p:nvSpPr>
        <p:spPr>
          <a:xfrm>
            <a:off x="4959684" y="861445"/>
            <a:ext cx="2303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na" pitchFamily="2" charset="0"/>
              </a:rPr>
              <a:t>Some Mushrooms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160EBE-F154-9B45-BF88-B25088D52A73}"/>
              </a:ext>
            </a:extLst>
          </p:cNvPr>
          <p:cNvSpPr txBox="1"/>
          <p:nvPr/>
        </p:nvSpPr>
        <p:spPr>
          <a:xfrm>
            <a:off x="1779161" y="2049319"/>
            <a:ext cx="2194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 observations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are true for all mushrooms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F0DBB5-F4AA-7348-AAB5-7A3AD76A7068}"/>
              </a:ext>
            </a:extLst>
          </p:cNvPr>
          <p:cNvSpPr txBox="1"/>
          <p:nvPr/>
        </p:nvSpPr>
        <p:spPr>
          <a:xfrm>
            <a:off x="4952358" y="2016386"/>
            <a:ext cx="2194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 observations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are true for some mushrooms</a:t>
            </a:r>
          </a:p>
        </p:txBody>
      </p:sp>
    </p:spTree>
    <p:extLst>
      <p:ext uri="{BB962C8B-B14F-4D97-AF65-F5344CB8AC3E}">
        <p14:creationId xmlns:p14="http://schemas.microsoft.com/office/powerpoint/2010/main" val="52043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60" dirty="0"/>
              <a:t>THE PARTS OF</a:t>
            </a:r>
            <a:br>
              <a:rPr lang="en-US" spc="60" dirty="0"/>
            </a:br>
            <a:r>
              <a:rPr lang="en-US" spc="60" dirty="0"/>
              <a:t>A MUSHROOM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94618EE-9B51-2C40-9A3C-AF8E39319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32601" y="534311"/>
            <a:ext cx="768350" cy="76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49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A0CC8E-D53D-8041-ADDD-32AC29844B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17"/>
          <a:stretch/>
        </p:blipFill>
        <p:spPr>
          <a:xfrm>
            <a:off x="4572000" y="157163"/>
            <a:ext cx="3974523" cy="492918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29AD21D-A22E-704C-950C-1A27F0A991B2}"/>
              </a:ext>
            </a:extLst>
          </p:cNvPr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BD94F96D-2495-8147-81DF-65EFEE62E3CC}"/>
              </a:ext>
            </a:extLst>
          </p:cNvPr>
          <p:cNvSpPr txBox="1">
            <a:spLocks/>
          </p:cNvSpPr>
          <p:nvPr/>
        </p:nvSpPr>
        <p:spPr>
          <a:xfrm>
            <a:off x="554613" y="2062581"/>
            <a:ext cx="3887155" cy="23395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buClrTx/>
              <a:buFontTx/>
            </a:pPr>
            <a:r>
              <a:rPr lang="en-US" sz="36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The Different</a:t>
            </a:r>
          </a:p>
          <a:p>
            <a:pPr>
              <a:lnSpc>
                <a:spcPct val="100000"/>
              </a:lnSpc>
              <a:buClrTx/>
              <a:buFontTx/>
            </a:pPr>
            <a:r>
              <a:rPr lang="en-US" sz="36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Parts of a </a:t>
            </a:r>
          </a:p>
          <a:p>
            <a:pPr>
              <a:lnSpc>
                <a:spcPct val="100000"/>
              </a:lnSpc>
              <a:buClrTx/>
              <a:buFontTx/>
            </a:pPr>
            <a:r>
              <a:rPr lang="en-US" sz="36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Mushroom!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9F3A3-6D97-B844-A9A8-3E9145A9F4BD}"/>
              </a:ext>
            </a:extLst>
          </p:cNvPr>
          <p:cNvSpPr txBox="1"/>
          <p:nvPr/>
        </p:nvSpPr>
        <p:spPr>
          <a:xfrm>
            <a:off x="554613" y="1564105"/>
            <a:ext cx="2663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Luna" pitchFamily="2" charset="0"/>
              </a:rPr>
              <a:t>Let’s Learn…</a:t>
            </a:r>
          </a:p>
        </p:txBody>
      </p:sp>
    </p:spTree>
    <p:extLst>
      <p:ext uri="{BB962C8B-B14F-4D97-AF65-F5344CB8AC3E}">
        <p14:creationId xmlns:p14="http://schemas.microsoft.com/office/powerpoint/2010/main" val="968289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093492" y="359569"/>
            <a:ext cx="5101731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pc="120" dirty="0">
                <a:latin typeface="Luna" pitchFamily="2" charset="0"/>
              </a:rPr>
              <a:t>Mystery Bags: Let’s Guess!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896706" y="2629939"/>
            <a:ext cx="51017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Now that we’ve learned about the different varieties of mushrooms, can you figure out which kind of mushroom is in each bag?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45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1119352"/>
            <a:ext cx="6679580" cy="3220801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76552" y="224827"/>
            <a:ext cx="6857999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Luna" pitchFamily="2" charset="0"/>
              </a:rPr>
              <a:t>Tag us on Facebook @MushroomsInSchools!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02C65F-72B5-AD4C-A5C6-EDFEB44F5ABC}"/>
              </a:ext>
            </a:extLst>
          </p:cNvPr>
          <p:cNvSpPr txBox="1"/>
          <p:nvPr/>
        </p:nvSpPr>
        <p:spPr>
          <a:xfrm>
            <a:off x="1576552" y="2571750"/>
            <a:ext cx="5439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 we learned…</a:t>
            </a:r>
          </a:p>
          <a:p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still wonder…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93C74BC-5CCE-4191-4F9A-38CAD9112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34" y="3587413"/>
            <a:ext cx="1186623" cy="118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7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D1D5F7-3FCD-144A-AA4C-6B88B049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26" y="2714899"/>
            <a:ext cx="2879107" cy="27393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ALREADY KNOW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about mushrooms!</a:t>
            </a:r>
          </a:p>
          <a:p>
            <a:pPr marL="146050" indent="0" algn="ctr">
              <a:buNone/>
            </a:pP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ADD6C-2431-064E-9767-5CFD0DE72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KNOW… WANT TO KNOW…LEARNED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D617E46D-6B91-BD40-83E4-5808249AC859}"/>
              </a:ext>
            </a:extLst>
          </p:cNvPr>
          <p:cNvSpPr txBox="1">
            <a:spLocks/>
          </p:cNvSpPr>
          <p:nvPr/>
        </p:nvSpPr>
        <p:spPr>
          <a:xfrm>
            <a:off x="3556372" y="2714899"/>
            <a:ext cx="2376921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WANT TO KNOW </a:t>
            </a:r>
            <a:r>
              <a:rPr lang="en-US" sz="1800" dirty="0">
                <a:latin typeface="Franklin Gothic Medium" panose="020B0603020102020204" pitchFamily="34" charset="0"/>
              </a:rPr>
              <a:t>about mushrooms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140D97-CD9E-0341-9728-023A3E0307A5}"/>
              </a:ext>
            </a:extLst>
          </p:cNvPr>
          <p:cNvSpPr/>
          <p:nvPr/>
        </p:nvSpPr>
        <p:spPr>
          <a:xfrm>
            <a:off x="1428028" y="1494803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C85E501-141B-7547-93E1-A7A2565712BC}"/>
              </a:ext>
            </a:extLst>
          </p:cNvPr>
          <p:cNvSpPr txBox="1">
            <a:spLocks/>
          </p:cNvSpPr>
          <p:nvPr/>
        </p:nvSpPr>
        <p:spPr>
          <a:xfrm>
            <a:off x="6200150" y="2714899"/>
            <a:ext cx="2138442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have </a:t>
            </a:r>
            <a:r>
              <a:rPr lang="en-US" sz="2400" b="1" dirty="0">
                <a:latin typeface="Franklin Gothic Medium" panose="020B0603020102020204" pitchFamily="34" charset="0"/>
              </a:rPr>
              <a:t>LEARNED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 about mushrooms!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4D1D8-6BB0-464E-A824-B6AAAA2EC655}"/>
              </a:ext>
            </a:extLst>
          </p:cNvPr>
          <p:cNvSpPr txBox="1"/>
          <p:nvPr/>
        </p:nvSpPr>
        <p:spPr>
          <a:xfrm>
            <a:off x="1526093" y="1958007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First: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010D4C-E65F-F44D-BF66-388900168896}"/>
              </a:ext>
            </a:extLst>
          </p:cNvPr>
          <p:cNvSpPr/>
          <p:nvPr/>
        </p:nvSpPr>
        <p:spPr>
          <a:xfrm>
            <a:off x="4184481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09321-B246-B040-96DE-6739051BF69C}"/>
              </a:ext>
            </a:extLst>
          </p:cNvPr>
          <p:cNvSpPr txBox="1"/>
          <p:nvPr/>
        </p:nvSpPr>
        <p:spPr>
          <a:xfrm>
            <a:off x="428254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Next: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422355-D27A-FF42-8D58-BD86BD0D5145}"/>
              </a:ext>
            </a:extLst>
          </p:cNvPr>
          <p:cNvSpPr/>
          <p:nvPr/>
        </p:nvSpPr>
        <p:spPr>
          <a:xfrm>
            <a:off x="6709019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4EB3B-6099-DA4F-A73A-427805C67C3F}"/>
              </a:ext>
            </a:extLst>
          </p:cNvPr>
          <p:cNvSpPr txBox="1"/>
          <p:nvPr/>
        </p:nvSpPr>
        <p:spPr>
          <a:xfrm>
            <a:off x="688659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Last:</a:t>
            </a:r>
          </a:p>
        </p:txBody>
      </p:sp>
    </p:spTree>
    <p:extLst>
      <p:ext uri="{BB962C8B-B14F-4D97-AF65-F5344CB8AC3E}">
        <p14:creationId xmlns:p14="http://schemas.microsoft.com/office/powerpoint/2010/main" val="1343032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6"/>
            <a:ext cx="2564970" cy="61362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1188178" y="695545"/>
            <a:ext cx="970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Know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302215" y="501567"/>
            <a:ext cx="2564970" cy="6136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427708" y="695545"/>
            <a:ext cx="2381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Want to Know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613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29524"/>
            <a:ext cx="1384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Learned</a:t>
            </a:r>
          </a:p>
        </p:txBody>
      </p:sp>
    </p:spTree>
    <p:extLst>
      <p:ext uri="{BB962C8B-B14F-4D97-AF65-F5344CB8AC3E}">
        <p14:creationId xmlns:p14="http://schemas.microsoft.com/office/powerpoint/2010/main" val="3280129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362314" y="169149"/>
            <a:ext cx="4167117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Luna" pitchFamily="2" charset="0"/>
              </a:rPr>
              <a:t>Activity: Mystery Bags!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725256" y="2303708"/>
            <a:ext cx="5441232" cy="158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Use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sensory details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to describe the objects inside the different bags.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Be as descriptive as possible – we’ll play a guessing game at the end!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8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89;p5">
            <a:extLst>
              <a:ext uri="{FF2B5EF4-FFF2-40B4-BE49-F238E27FC236}">
                <a16:creationId xmlns:a16="http://schemas.microsoft.com/office/drawing/2014/main" id="{2436E1F8-D739-9B4E-8A81-5FAD0ACA942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0629" y="1175630"/>
            <a:ext cx="3599541" cy="3847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90;p5">
            <a:extLst>
              <a:ext uri="{FF2B5EF4-FFF2-40B4-BE49-F238E27FC236}">
                <a16:creationId xmlns:a16="http://schemas.microsoft.com/office/drawing/2014/main" id="{8A5DED83-BCCF-7B44-BE37-934898E10042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629" y="136851"/>
            <a:ext cx="3599541" cy="1038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A8D85C8-7B17-F745-93CD-CEBC1ED8EEBC}"/>
              </a:ext>
            </a:extLst>
          </p:cNvPr>
          <p:cNvSpPr/>
          <p:nvPr/>
        </p:nvSpPr>
        <p:spPr>
          <a:xfrm>
            <a:off x="4304559" y="333897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C65414-F8C3-A740-B251-3AE87F309182}"/>
              </a:ext>
            </a:extLst>
          </p:cNvPr>
          <p:cNvSpPr txBox="1"/>
          <p:nvPr/>
        </p:nvSpPr>
        <p:spPr>
          <a:xfrm>
            <a:off x="4304559" y="574179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1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st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8CD5DF-BE31-B049-9F1E-A4543ADEEA2C}"/>
              </a:ext>
            </a:extLst>
          </p:cNvPr>
          <p:cNvSpPr/>
          <p:nvPr/>
        </p:nvSpPr>
        <p:spPr>
          <a:xfrm>
            <a:off x="4304559" y="1998169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349AF6-AA41-3B42-9161-7F7B8E05F1AB}"/>
              </a:ext>
            </a:extLst>
          </p:cNvPr>
          <p:cNvSpPr txBox="1"/>
          <p:nvPr/>
        </p:nvSpPr>
        <p:spPr>
          <a:xfrm>
            <a:off x="4304559" y="2223461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2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nd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8F3A318-D543-3445-A2B1-29C4DAC582D0}"/>
              </a:ext>
            </a:extLst>
          </p:cNvPr>
          <p:cNvSpPr/>
          <p:nvPr/>
        </p:nvSpPr>
        <p:spPr>
          <a:xfrm>
            <a:off x="4304559" y="3587491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583986-494B-9B4B-89D6-E348EF801666}"/>
              </a:ext>
            </a:extLst>
          </p:cNvPr>
          <p:cNvSpPr txBox="1"/>
          <p:nvPr/>
        </p:nvSpPr>
        <p:spPr>
          <a:xfrm>
            <a:off x="4304559" y="3812783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3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rd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7721C-6B39-574A-994A-528BAE6DFE5D}"/>
              </a:ext>
            </a:extLst>
          </p:cNvPr>
          <p:cNvSpPr txBox="1"/>
          <p:nvPr/>
        </p:nvSpPr>
        <p:spPr>
          <a:xfrm>
            <a:off x="5861153" y="503782"/>
            <a:ext cx="318219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the “gist” of the passage? Summarize the main idea.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928712-7717-194F-94D5-41E308F24B5F}"/>
              </a:ext>
            </a:extLst>
          </p:cNvPr>
          <p:cNvSpPr txBox="1"/>
          <p:nvPr/>
        </p:nvSpPr>
        <p:spPr>
          <a:xfrm>
            <a:off x="5861154" y="2177507"/>
            <a:ext cx="29230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author’s purpose? Why did he or she write this article?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733B10-209F-7643-96D0-C1AC864C2650}"/>
              </a:ext>
            </a:extLst>
          </p:cNvPr>
          <p:cNvSpPr txBox="1"/>
          <p:nvPr/>
        </p:nvSpPr>
        <p:spPr>
          <a:xfrm>
            <a:off x="5861153" y="3635830"/>
            <a:ext cx="29230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How can we use this information in our everyday lives?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078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5"/>
            <a:ext cx="2564970" cy="1422949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956099" y="748980"/>
            <a:ext cx="1710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1</a:t>
            </a:r>
            <a:r>
              <a:rPr kumimoji="0" lang="en-US" sz="1600" b="0" i="0" u="none" strike="noStrike" kern="0" cap="none" spc="12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st</a:t>
            </a: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 Read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289515" y="512855"/>
            <a:ext cx="2564970" cy="14229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866639" y="748980"/>
            <a:ext cx="1436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2</a:t>
            </a:r>
            <a:r>
              <a:rPr kumimoji="0" lang="en-US" sz="1600" b="0" i="0" u="none" strike="noStrike" kern="0" cap="none" spc="12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nd</a:t>
            </a: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 Read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1396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48980"/>
            <a:ext cx="1513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3</a:t>
            </a:r>
            <a:r>
              <a:rPr kumimoji="0" lang="en-US" sz="1600" b="0" i="0" u="none" strike="noStrike" kern="0" cap="none" spc="12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rd</a:t>
            </a:r>
            <a:r>
              <a:rPr kumimoji="0" lang="en-US" sz="1600" b="0" i="0" u="none" strike="noStrike" kern="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na" pitchFamily="2" charset="0"/>
                <a:cs typeface="Arial"/>
                <a:sym typeface="Arial"/>
              </a:rPr>
              <a:t> Read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4B1DB1-A823-B744-9C40-E98F6BEBC35C}"/>
              </a:ext>
            </a:extLst>
          </p:cNvPr>
          <p:cNvSpPr txBox="1"/>
          <p:nvPr/>
        </p:nvSpPr>
        <p:spPr>
          <a:xfrm>
            <a:off x="540329" y="1084819"/>
            <a:ext cx="226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the “gist” of the passage? Summarize the main idea.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FA7E5-BACE-BA49-9C9C-03F78EE369B0}"/>
              </a:ext>
            </a:extLst>
          </p:cNvPr>
          <p:cNvSpPr txBox="1"/>
          <p:nvPr/>
        </p:nvSpPr>
        <p:spPr>
          <a:xfrm>
            <a:off x="3451428" y="1084819"/>
            <a:ext cx="226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author’s purpose? Why did he or she write this article?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F2A91A-270B-614F-97AF-B79A44E96419}"/>
              </a:ext>
            </a:extLst>
          </p:cNvPr>
          <p:cNvSpPr txBox="1"/>
          <p:nvPr/>
        </p:nvSpPr>
        <p:spPr>
          <a:xfrm>
            <a:off x="6337127" y="1084819"/>
            <a:ext cx="226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How can we use this information in our everyday lives?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6623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07040" y="1651060"/>
            <a:ext cx="5896304" cy="202053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37216" y="1242429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694871" y="2172730"/>
            <a:ext cx="252248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Mushroom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Investigation!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835560" y="2144780"/>
            <a:ext cx="5423047" cy="130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you describe mushrooms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same way the experts do?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find out!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75FD00-7236-8C47-9302-9DFABD94A018}"/>
              </a:ext>
            </a:extLst>
          </p:cNvPr>
          <p:cNvSpPr txBox="1"/>
          <p:nvPr/>
        </p:nvSpPr>
        <p:spPr>
          <a:xfrm>
            <a:off x="2260550" y="848326"/>
            <a:ext cx="4622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120" dirty="0">
                <a:solidFill>
                  <a:schemeClr val="bg1"/>
                </a:solidFill>
                <a:latin typeface="Luna" pitchFamily="2" charset="0"/>
              </a:rPr>
              <a:t>Mushroom Varieties 101</a:t>
            </a:r>
          </a:p>
        </p:txBody>
      </p:sp>
      <p:pic>
        <p:nvPicPr>
          <p:cNvPr id="2" name="Online Media 1" descr="Mushroom Varieties 101">
            <a:hlinkClick r:id="" action="ppaction://media"/>
            <a:extLst>
              <a:ext uri="{FF2B5EF4-FFF2-40B4-BE49-F238E27FC236}">
                <a16:creationId xmlns:a16="http://schemas.microsoft.com/office/drawing/2014/main" id="{33D67152-D2B3-344B-8AB9-19842DDDFC7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57404" y="1364064"/>
            <a:ext cx="5429192" cy="3053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07040" y="1651060"/>
            <a:ext cx="5896304" cy="202053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37216" y="1242429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694871" y="2172730"/>
            <a:ext cx="252248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Mushroom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Investigation!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532665" y="861077"/>
            <a:ext cx="4754085" cy="281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120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920"/>
              </a:spcBef>
              <a:buSzPts val="1120"/>
            </a:pPr>
            <a:endParaRPr lang="en-US" sz="2800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Now, label and describe the mushrooms the way the experts do.</a:t>
            </a:r>
          </a:p>
          <a:p>
            <a:pPr lvl="0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new information did you learn?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474605"/>
      </p:ext>
    </p:extLst>
  </p:cSld>
  <p:clrMapOvr>
    <a:masterClrMapping/>
  </p:clrMapOvr>
</p:sld>
</file>

<file path=ppt/theme/theme1.xml><?xml version="1.0" encoding="utf-8"?>
<a:theme xmlns:a="http://schemas.openxmlformats.org/drawingml/2006/main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365</Words>
  <Application>Microsoft Office PowerPoint</Application>
  <PresentationFormat>On-screen Show (16:9)</PresentationFormat>
  <Paragraphs>74</Paragraphs>
  <Slides>14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Lato Light</vt:lpstr>
      <vt:lpstr>Arial</vt:lpstr>
      <vt:lpstr>Luna</vt:lpstr>
      <vt:lpstr>Calibri</vt:lpstr>
      <vt:lpstr>Roboto Slab Regular</vt:lpstr>
      <vt:lpstr>Franklin Gothic Medium</vt:lpstr>
      <vt:lpstr>Century Gothic</vt:lpstr>
      <vt:lpstr>Kent template</vt:lpstr>
      <vt:lpstr>PowerPoint Presentation</vt:lpstr>
      <vt:lpstr>PowerPoint Presentation</vt:lpstr>
      <vt:lpstr>PowerPoint Presentation</vt:lpstr>
      <vt:lpstr>Activity: Mystery Bags!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PARTS OF A MUSHROOM</vt:lpstr>
      <vt:lpstr>PowerPoint Presentation</vt:lpstr>
      <vt:lpstr>Mystery Bags: Let’s Guess!</vt:lpstr>
      <vt:lpstr>Tag us on Facebook @MushroomsInSchools!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Farrell, Kayla</dc:creator>
  <cp:lastModifiedBy>Farrell, Kayla</cp:lastModifiedBy>
  <cp:revision>38</cp:revision>
  <dcterms:modified xsi:type="dcterms:W3CDTF">2024-02-04T15:36:04Z</dcterms:modified>
</cp:coreProperties>
</file>